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2" r:id="rId1"/>
    <p:sldMasterId id="2147483680" r:id="rId2"/>
    <p:sldMasterId id="2147483648" r:id="rId3"/>
  </p:sldMasterIdLst>
  <p:notesMasterIdLst>
    <p:notesMasterId r:id="rId16"/>
  </p:notesMasterIdLst>
  <p:sldIdLst>
    <p:sldId id="1425" r:id="rId4"/>
    <p:sldId id="1472" r:id="rId5"/>
    <p:sldId id="1463" r:id="rId6"/>
    <p:sldId id="1474" r:id="rId7"/>
    <p:sldId id="1471" r:id="rId8"/>
    <p:sldId id="1473" r:id="rId9"/>
    <p:sldId id="1464" r:id="rId10"/>
    <p:sldId id="1469" r:id="rId11"/>
    <p:sldId id="1466" r:id="rId12"/>
    <p:sldId id="1468" r:id="rId13"/>
    <p:sldId id="1470" r:id="rId14"/>
    <p:sldId id="1428" r:id="rId15"/>
  </p:sldIdLst>
  <p:sldSz cx="9144000" cy="5143500" type="screen16x9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cess" id="{42C44D4A-FF72-4558-BDAE-F811EA094314}">
          <p14:sldIdLst>
            <p14:sldId id="1425"/>
            <p14:sldId id="1472"/>
            <p14:sldId id="1463"/>
            <p14:sldId id="1474"/>
            <p14:sldId id="1471"/>
            <p14:sldId id="1473"/>
            <p14:sldId id="1464"/>
            <p14:sldId id="1469"/>
            <p14:sldId id="1466"/>
            <p14:sldId id="1468"/>
            <p14:sldId id="1470"/>
            <p14:sldId id="14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78" userDrawn="1">
          <p15:clr>
            <a:srgbClr val="A4A3A4"/>
          </p15:clr>
        </p15:guide>
        <p15:guide id="2" pos="2988" userDrawn="1">
          <p15:clr>
            <a:srgbClr val="A4A3A4"/>
          </p15:clr>
        </p15:guide>
        <p15:guide id="3" orient="horz" pos="821" userDrawn="1">
          <p15:clr>
            <a:srgbClr val="A4A3A4"/>
          </p15:clr>
        </p15:guide>
        <p15:guide id="4" pos="24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E94F35"/>
    <a:srgbClr val="E97F35"/>
    <a:srgbClr val="B2B2B2"/>
    <a:srgbClr val="FFFFFF"/>
    <a:srgbClr val="650000"/>
    <a:srgbClr val="0052A3"/>
    <a:srgbClr val="5F5F5F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 autoAdjust="0"/>
    <p:restoredTop sz="95206" autoAdjust="0"/>
  </p:normalViewPr>
  <p:slideViewPr>
    <p:cSldViewPr snapToObjects="1">
      <p:cViewPr varScale="1">
        <p:scale>
          <a:sx n="88" d="100"/>
          <a:sy n="88" d="100"/>
        </p:scale>
        <p:origin x="618" y="72"/>
      </p:cViewPr>
      <p:guideLst>
        <p:guide orient="horz" pos="1178"/>
        <p:guide pos="2988"/>
        <p:guide orient="horz" pos="821"/>
        <p:guide pos="24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_titol_calado blanco UIB HORIZONT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15666"/>
            <a:ext cx="3512004" cy="11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1"/>
            <a:ext cx="38100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5"/>
            <a:ext cx="3813048" cy="1004405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8" cy="1004405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5"/>
            <a:ext cx="3813048" cy="1004405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8" cy="1004405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570929"/>
            <a:ext cx="1831086" cy="67640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570929"/>
            <a:ext cx="1831086" cy="676404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570929"/>
            <a:ext cx="1831086" cy="676404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570929"/>
            <a:ext cx="1831086" cy="67640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570929"/>
            <a:ext cx="1831086" cy="67640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570929"/>
            <a:ext cx="1831086" cy="676404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570929"/>
            <a:ext cx="1831086" cy="676404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570929"/>
            <a:ext cx="1831086" cy="67640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744054"/>
            <a:ext cx="2496312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4054"/>
            <a:ext cx="2496312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744054"/>
            <a:ext cx="2496312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744054"/>
            <a:ext cx="2496312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4054"/>
            <a:ext cx="2496312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744054"/>
            <a:ext cx="2496312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744054"/>
            <a:ext cx="3813048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744054"/>
            <a:ext cx="3813048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744054"/>
            <a:ext cx="3813048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744054"/>
            <a:ext cx="3813048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354398"/>
            <a:ext cx="1831086" cy="67640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354398"/>
            <a:ext cx="1831086" cy="676404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354398"/>
            <a:ext cx="1831086" cy="676404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354398"/>
            <a:ext cx="1831086" cy="67640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72108"/>
            <a:ext cx="3811588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25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170214"/>
            <a:ext cx="3811588" cy="342440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72108"/>
            <a:ext cx="3813174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25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354398"/>
            <a:ext cx="1831086" cy="67640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354398"/>
            <a:ext cx="1831086" cy="676404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354398"/>
            <a:ext cx="1831086" cy="676404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354398"/>
            <a:ext cx="1831086" cy="67640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527523"/>
            <a:ext cx="2496312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7523"/>
            <a:ext cx="2496312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527523"/>
            <a:ext cx="2496312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527523"/>
            <a:ext cx="2496312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7523"/>
            <a:ext cx="2496312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527523"/>
            <a:ext cx="2496312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527523"/>
            <a:ext cx="3813048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527523"/>
            <a:ext cx="3813048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527523"/>
            <a:ext cx="3813048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527523"/>
            <a:ext cx="3813048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4421"/>
            <a:ext cx="3811588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25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352529"/>
            <a:ext cx="3811588" cy="327662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4421"/>
            <a:ext cx="3813174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25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9"/>
            <a:ext cx="3813174" cy="327662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51435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1150616" cy="8641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8641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8641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8641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1150616" cy="8641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8641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8641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86410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8802" y="1229843"/>
            <a:ext cx="1378180" cy="10355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7505" y="1229843"/>
            <a:ext cx="1378180" cy="10355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6208" y="1229842"/>
            <a:ext cx="1378180" cy="10355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8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8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8802" y="1229843"/>
            <a:ext cx="1378180" cy="10355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7505" y="1229843"/>
            <a:ext cx="1378180" cy="10355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6208" y="1229842"/>
            <a:ext cx="1378180" cy="10355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095586"/>
            <a:ext cx="1380744" cy="116981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229843"/>
            <a:ext cx="1380744" cy="10355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8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229843"/>
            <a:ext cx="1380744" cy="10355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229842"/>
            <a:ext cx="1380744" cy="10355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8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951570"/>
            <a:ext cx="1380744" cy="131383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951570"/>
            <a:ext cx="1380744" cy="131383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951570"/>
            <a:ext cx="1380744" cy="131383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951570"/>
            <a:ext cx="1380744" cy="131383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569"/>
            <a:ext cx="1764195" cy="265176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9" y="951569"/>
            <a:ext cx="1764195" cy="265176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788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88"/>
            </a:lvl2pPr>
            <a:lvl3pPr marL="84833" indent="-84833">
              <a:defRPr sz="788"/>
            </a:lvl3pPr>
            <a:lvl4pPr marL="225922" indent="-116979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788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88"/>
            </a:lvl2pPr>
            <a:lvl3pPr marL="84833" indent="-84833">
              <a:defRPr sz="788"/>
            </a:lvl3pPr>
            <a:lvl4pPr marL="225922" indent="-116979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2" y="3735425"/>
            <a:ext cx="3774839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UIB 5 segles version 2 color(1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403688"/>
            <a:ext cx="2956599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56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5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3491" y="210369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err="1"/>
              <a:t>uib.cat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4331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5"/>
            <a:ext cx="3813048" cy="1004405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8" cy="1004405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5"/>
            <a:ext cx="3813048" cy="1004405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5"/>
            <a:ext cx="3813048" cy="1004405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570929"/>
            <a:ext cx="1831086" cy="67640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570929"/>
            <a:ext cx="1831086" cy="676404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570929"/>
            <a:ext cx="1831086" cy="676404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570929"/>
            <a:ext cx="1831086" cy="67640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570929"/>
            <a:ext cx="1831086" cy="67640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570929"/>
            <a:ext cx="1831086" cy="676404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570929"/>
            <a:ext cx="1831086" cy="676404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570929"/>
            <a:ext cx="1831086" cy="67640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744054"/>
            <a:ext cx="2496312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4054"/>
            <a:ext cx="2496312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744054"/>
            <a:ext cx="2496312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8024" y="771550"/>
            <a:ext cx="3670176" cy="2016224"/>
          </a:xfrm>
        </p:spPr>
        <p:txBody>
          <a:bodyPr>
            <a:normAutofit/>
          </a:bodyPr>
          <a:lstStyle>
            <a:lvl1pPr marL="18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200">
                <a:latin typeface="Arial Unicode MS"/>
                <a:cs typeface="Arial Unicode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2914650"/>
            <a:ext cx="3744416" cy="1385292"/>
          </a:xfrm>
        </p:spPr>
        <p:txBody>
          <a:bodyPr>
            <a:normAutofit/>
          </a:bodyPr>
          <a:lstStyle>
            <a:lvl1pPr marL="180000" indent="0" algn="l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 Unicode MS"/>
                <a:cs typeface="Arial Unicode MS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744054"/>
            <a:ext cx="2496312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4054"/>
            <a:ext cx="2496312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744054"/>
            <a:ext cx="2496312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744054"/>
            <a:ext cx="3813048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744054"/>
            <a:ext cx="3813048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744054"/>
            <a:ext cx="3813048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744054"/>
            <a:ext cx="3813048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354398"/>
            <a:ext cx="1831086" cy="67640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354398"/>
            <a:ext cx="1831086" cy="676404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354398"/>
            <a:ext cx="1831086" cy="676404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354398"/>
            <a:ext cx="1831086" cy="67640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354398"/>
            <a:ext cx="1831086" cy="67640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354398"/>
            <a:ext cx="1831086" cy="676404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354398"/>
            <a:ext cx="1831086" cy="676404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354398"/>
            <a:ext cx="1831086" cy="67640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527523"/>
            <a:ext cx="2496312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7523"/>
            <a:ext cx="2496312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527523"/>
            <a:ext cx="2496312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527523"/>
            <a:ext cx="2496312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7523"/>
            <a:ext cx="2496312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527523"/>
            <a:ext cx="2496312" cy="50327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527523"/>
            <a:ext cx="3813048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527523"/>
            <a:ext cx="3813048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527523"/>
            <a:ext cx="3813048" cy="50327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527523"/>
            <a:ext cx="3813048" cy="50327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88">
                <a:solidFill>
                  <a:srgbClr val="FFFFFF"/>
                </a:solidFill>
              </a:defRPr>
            </a:lvl2pPr>
            <a:lvl3pPr marL="192881" indent="-96441">
              <a:defRPr sz="788">
                <a:solidFill>
                  <a:srgbClr val="FFFFFF"/>
                </a:solidFill>
              </a:defRPr>
            </a:lvl3pPr>
            <a:lvl4pPr marL="289322" indent="-96441">
              <a:defRPr sz="788">
                <a:solidFill>
                  <a:srgbClr val="FFFFFF"/>
                </a:solidFill>
              </a:defRPr>
            </a:lvl4pPr>
            <a:lvl5pPr marL="417910" indent="-128588">
              <a:defRPr sz="788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75"/>
              </a:spcBef>
              <a:defRPr/>
            </a:lvl1pPr>
            <a:lvl2pPr>
              <a:spcBef>
                <a:spcPts val="675"/>
              </a:spcBef>
              <a:defRPr/>
            </a:lvl2pPr>
            <a:lvl3pPr>
              <a:spcBef>
                <a:spcPts val="675"/>
              </a:spcBef>
              <a:defRPr/>
            </a:lvl3pPr>
            <a:lvl4pPr>
              <a:spcBef>
                <a:spcPts val="675"/>
              </a:spcBef>
              <a:defRPr/>
            </a:lvl4pPr>
            <a:lvl5pPr>
              <a:spcBef>
                <a:spcPts val="675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51435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86410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675" i="1"/>
            </a:lvl2pPr>
            <a:lvl3pPr marL="0" indent="0">
              <a:buNone/>
              <a:defRPr sz="675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229842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8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8" y="2442745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229842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8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229842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/>
          <a:lstStyle>
            <a:lvl1pPr>
              <a:spcBef>
                <a:spcPts val="675"/>
              </a:spcBef>
              <a:defRPr/>
            </a:lvl1pPr>
            <a:lvl2pPr>
              <a:spcBef>
                <a:spcPts val="675"/>
              </a:spcBef>
              <a:defRPr/>
            </a:lvl2pPr>
            <a:lvl3pPr>
              <a:spcBef>
                <a:spcPts val="675"/>
              </a:spcBef>
              <a:defRPr/>
            </a:lvl3pPr>
            <a:lvl4pPr>
              <a:spcBef>
                <a:spcPts val="675"/>
              </a:spcBef>
              <a:defRPr/>
            </a:lvl4pPr>
            <a:lvl5pPr>
              <a:spcBef>
                <a:spcPts val="675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8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5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2442745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2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788" i="1"/>
            </a:lvl2pPr>
            <a:lvl3pPr marL="0" indent="0" algn="ctr">
              <a:buNone/>
              <a:defRPr sz="788"/>
            </a:lvl3pPr>
            <a:lvl4pPr marL="289322" indent="-96441"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229843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229842"/>
            <a:ext cx="1380744" cy="10355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9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569"/>
            <a:ext cx="1764195" cy="265176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9" y="951569"/>
            <a:ext cx="1764195" cy="265176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788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88"/>
            </a:lvl2pPr>
            <a:lvl3pPr marL="84833" indent="-84833">
              <a:defRPr sz="788"/>
            </a:lvl3pPr>
            <a:lvl4pPr marL="225922" indent="-116979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788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88"/>
            </a:lvl2pPr>
            <a:lvl3pPr marL="84833" indent="-84833">
              <a:defRPr sz="788"/>
            </a:lvl3pPr>
            <a:lvl4pPr marL="225922" indent="-116979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2" y="3735425"/>
            <a:ext cx="3774839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87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>
              <a:defRPr sz="202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rgbClr val="006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>
              <a:defRPr sz="202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>
              <a:defRPr sz="202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0649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4996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>
              <a:defRPr sz="202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4554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3423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>
              <a:defRPr sz="202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065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75"/>
              </a:spcBef>
              <a:buNone/>
              <a:defRPr sz="900"/>
            </a:lvl1pPr>
            <a:lvl2pPr marL="128585" indent="-128585">
              <a:spcBef>
                <a:spcPts val="675"/>
              </a:spcBef>
              <a:buFont typeface="Arial" panose="020B0604020202020204" pitchFamily="34" charset="0"/>
              <a:buChar char="•"/>
              <a:defRPr sz="900"/>
            </a:lvl2pPr>
            <a:lvl3pPr marL="267884" indent="-139300">
              <a:spcBef>
                <a:spcPts val="675"/>
              </a:spcBef>
              <a:buFont typeface="Open Sans Light" panose="020B0306030504020204" pitchFamily="34" charset="0"/>
              <a:buChar char="–"/>
              <a:defRPr sz="900"/>
            </a:lvl3pPr>
            <a:lvl4pPr marL="385753" indent="-128585">
              <a:spcBef>
                <a:spcPts val="675"/>
              </a:spcBef>
              <a:buFont typeface="Arial" panose="020B0604020202020204" pitchFamily="34" charset="0"/>
              <a:buChar char="•"/>
              <a:defRPr sz="900"/>
            </a:lvl4pPr>
            <a:lvl5pPr marL="514337" indent="-128585">
              <a:spcBef>
                <a:spcPts val="675"/>
              </a:spcBef>
              <a:buFont typeface="Open Sans Light" panose="020B0306030504020204" pitchFamily="34" charset="0"/>
              <a:buChar char="–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0986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75"/>
              </a:spcBef>
              <a:defRPr/>
            </a:lvl1pPr>
            <a:lvl2pPr>
              <a:spcBef>
                <a:spcPts val="675"/>
              </a:spcBef>
              <a:defRPr/>
            </a:lvl2pPr>
            <a:lvl3pPr>
              <a:spcBef>
                <a:spcPts val="675"/>
              </a:spcBef>
              <a:defRPr/>
            </a:lvl3pPr>
            <a:lvl4pPr>
              <a:spcBef>
                <a:spcPts val="675"/>
              </a:spcBef>
              <a:defRPr/>
            </a:lvl4pPr>
            <a:lvl5pPr>
              <a:spcBef>
                <a:spcPts val="675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/>
          <a:lstStyle>
            <a:lvl1pPr>
              <a:spcBef>
                <a:spcPts val="675"/>
              </a:spcBef>
              <a:defRPr/>
            </a:lvl1pPr>
            <a:lvl2pPr>
              <a:spcBef>
                <a:spcPts val="675"/>
              </a:spcBef>
              <a:defRPr/>
            </a:lvl2pPr>
            <a:lvl3pPr>
              <a:spcBef>
                <a:spcPts val="675"/>
              </a:spcBef>
              <a:defRPr/>
            </a:lvl3pPr>
            <a:lvl4pPr>
              <a:spcBef>
                <a:spcPts val="675"/>
              </a:spcBef>
              <a:defRPr/>
            </a:lvl4pPr>
            <a:lvl5pPr>
              <a:spcBef>
                <a:spcPts val="675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75"/>
              </a:spcBef>
              <a:buNone/>
              <a:defRPr sz="900"/>
            </a:lvl1pPr>
            <a:lvl2pPr marL="128585" indent="-128585">
              <a:spcBef>
                <a:spcPts val="675"/>
              </a:spcBef>
              <a:buFont typeface="Arial" panose="020B0604020202020204" pitchFamily="34" charset="0"/>
              <a:buChar char="•"/>
              <a:defRPr sz="900"/>
            </a:lvl2pPr>
            <a:lvl3pPr marL="267884" indent="-139300">
              <a:spcBef>
                <a:spcPts val="675"/>
              </a:spcBef>
              <a:buFont typeface="Open Sans Light" panose="020B0306030504020204" pitchFamily="34" charset="0"/>
              <a:buChar char="–"/>
              <a:defRPr sz="900"/>
            </a:lvl3pPr>
            <a:lvl4pPr marL="385753" indent="-128585">
              <a:spcBef>
                <a:spcPts val="675"/>
              </a:spcBef>
              <a:buFont typeface="Arial" panose="020B0604020202020204" pitchFamily="34" charset="0"/>
              <a:buChar char="•"/>
              <a:defRPr sz="900"/>
            </a:lvl4pPr>
            <a:lvl5pPr marL="514337" indent="-128585">
              <a:spcBef>
                <a:spcPts val="675"/>
              </a:spcBef>
              <a:buFont typeface="Open Sans Light" panose="020B0306030504020204" pitchFamily="34" charset="0"/>
              <a:buChar char="–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75"/>
              </a:spcBef>
              <a:buNone/>
              <a:defRPr sz="900"/>
            </a:lvl1pPr>
            <a:lvl2pPr marL="128585" indent="-128585">
              <a:spcBef>
                <a:spcPts val="675"/>
              </a:spcBef>
              <a:buFont typeface="Arial" panose="020B0604020202020204" pitchFamily="34" charset="0"/>
              <a:buChar char="•"/>
              <a:defRPr sz="900"/>
            </a:lvl2pPr>
            <a:lvl3pPr marL="257169" indent="-128585">
              <a:spcBef>
                <a:spcPts val="675"/>
              </a:spcBef>
              <a:buFont typeface="Open Sans Light" panose="020B0306030504020204" pitchFamily="34" charset="0"/>
              <a:buChar char="–"/>
              <a:defRPr sz="900"/>
            </a:lvl3pPr>
            <a:lvl4pPr marL="385753" indent="-128585">
              <a:spcBef>
                <a:spcPts val="675"/>
              </a:spcBef>
              <a:buFont typeface="Arial" panose="020B0604020202020204" pitchFamily="34" charset="0"/>
              <a:buChar char="•"/>
              <a:defRPr sz="900"/>
            </a:lvl4pPr>
            <a:lvl5pPr marL="514337" indent="-128585">
              <a:spcBef>
                <a:spcPts val="675"/>
              </a:spcBef>
              <a:buFont typeface="Open Sans Light" panose="020B0306030504020204" pitchFamily="34" charset="0"/>
              <a:buChar char="–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9316"/>
            <a:ext cx="38100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1"/>
            <a:ext cx="38100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72108"/>
            <a:ext cx="3811588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25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170214"/>
            <a:ext cx="3811588" cy="342440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72108"/>
            <a:ext cx="3813174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25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4421"/>
            <a:ext cx="3811588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25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352529"/>
            <a:ext cx="3811588" cy="327662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4421"/>
            <a:ext cx="3813174" cy="1731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25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9"/>
            <a:ext cx="3813174" cy="327662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75"/>
              </a:spcBef>
              <a:buNone/>
              <a:defRPr sz="900"/>
            </a:lvl1pPr>
            <a:lvl2pPr marL="128585" indent="-128585">
              <a:spcBef>
                <a:spcPts val="675"/>
              </a:spcBef>
              <a:buFont typeface="Arial" panose="020B0604020202020204" pitchFamily="34" charset="0"/>
              <a:buChar char="•"/>
              <a:defRPr sz="900"/>
            </a:lvl2pPr>
            <a:lvl3pPr marL="257169" indent="-128585">
              <a:spcBef>
                <a:spcPts val="675"/>
              </a:spcBef>
              <a:buFont typeface="Open Sans Light" panose="020B0306030504020204" pitchFamily="34" charset="0"/>
              <a:buChar char="–"/>
              <a:defRPr sz="900"/>
            </a:lvl3pPr>
            <a:lvl4pPr marL="385753" indent="-128585">
              <a:spcBef>
                <a:spcPts val="675"/>
              </a:spcBef>
              <a:buFont typeface="Arial" panose="020B0604020202020204" pitchFamily="34" charset="0"/>
              <a:buChar char="•"/>
              <a:defRPr sz="900"/>
            </a:lvl4pPr>
            <a:lvl5pPr marL="514337" indent="-128585">
              <a:spcBef>
                <a:spcPts val="675"/>
              </a:spcBef>
              <a:buFont typeface="Open Sans Light" panose="020B0306030504020204" pitchFamily="34" charset="0"/>
              <a:buChar char="–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5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9316"/>
            <a:ext cx="38100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 marL="85723" indent="-85723">
              <a:buFont typeface="Arial" panose="020B0604020202020204" pitchFamily="34" charset="0"/>
              <a:buChar char="•"/>
              <a:defRPr sz="788"/>
            </a:lvl2pPr>
            <a:lvl3pPr marL="171446" indent="-85723">
              <a:defRPr sz="788"/>
            </a:lvl3pPr>
            <a:lvl4pPr marL="300030" indent="-128585">
              <a:defRPr sz="788"/>
            </a:lvl4pPr>
            <a:lvl5pPr marL="428615" indent="-128585"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1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1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1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1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88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1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1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4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4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1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1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4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4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181"/>
            </a:lvl1pPr>
            <a:lvl2pPr marL="96441" indent="-96441">
              <a:buFont typeface="Arial" panose="020B0604020202020204" pitchFamily="34" charset="0"/>
              <a:buChar char="•"/>
              <a:defRPr sz="788"/>
            </a:lvl2pPr>
            <a:lvl3pPr marL="192881" indent="-96441">
              <a:defRPr sz="788"/>
            </a:lvl3pPr>
            <a:lvl4pPr marL="289322" indent="-96441">
              <a:defRPr sz="788"/>
            </a:lvl4pPr>
            <a:lvl5pPr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88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50.xml"/><Relationship Id="rId50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8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9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61.xml"/><Relationship Id="rId5" Type="http://schemas.openxmlformats.org/officeDocument/2006/relationships/slideLayout" Target="../slideLayouts/slideLayout8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51.xml"/><Relationship Id="rId56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1.xml"/><Relationship Id="rId51" Type="http://schemas.openxmlformats.org/officeDocument/2006/relationships/slideLayout" Target="../slideLayouts/slideLayout54.xml"/><Relationship Id="rId3" Type="http://schemas.openxmlformats.org/officeDocument/2006/relationships/slideLayout" Target="../slideLayouts/slideLayout6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46" Type="http://schemas.openxmlformats.org/officeDocument/2006/relationships/slideLayout" Target="../slideLayouts/slideLayout49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23.xml"/><Relationship Id="rId41" Type="http://schemas.openxmlformats.org/officeDocument/2006/relationships/slideLayout" Target="../slideLayouts/slideLayout44.xml"/><Relationship Id="rId54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49" Type="http://schemas.openxmlformats.org/officeDocument/2006/relationships/slideLayout" Target="../slideLayouts/slideLayout52.xml"/><Relationship Id="rId57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13.xml"/><Relationship Id="rId31" Type="http://schemas.openxmlformats.org/officeDocument/2006/relationships/slideLayout" Target="../slideLayouts/slideLayout34.xml"/><Relationship Id="rId44" Type="http://schemas.openxmlformats.org/officeDocument/2006/relationships/slideLayout" Target="../slideLayouts/slideLayout47.xml"/><Relationship Id="rId52" Type="http://schemas.openxmlformats.org/officeDocument/2006/relationships/slideLayout" Target="../slideLayouts/slideLayout55.xml"/><Relationship Id="rId60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42" Type="http://schemas.openxmlformats.org/officeDocument/2006/relationships/slideLayout" Target="../slideLayouts/slideLayout103.xml"/><Relationship Id="rId47" Type="http://schemas.openxmlformats.org/officeDocument/2006/relationships/slideLayout" Target="../slideLayouts/slideLayout108.xml"/><Relationship Id="rId50" Type="http://schemas.openxmlformats.org/officeDocument/2006/relationships/slideLayout" Target="../slideLayouts/slideLayout111.xml"/><Relationship Id="rId55" Type="http://schemas.openxmlformats.org/officeDocument/2006/relationships/slideLayout" Target="../slideLayouts/slideLayout116.xml"/><Relationship Id="rId63" Type="http://schemas.openxmlformats.org/officeDocument/2006/relationships/slideLayout" Target="../slideLayouts/slideLayout124.xml"/><Relationship Id="rId68" Type="http://schemas.openxmlformats.org/officeDocument/2006/relationships/image" Target="../media/image4.png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slideLayout" Target="../slideLayouts/slideLayout101.xml"/><Relationship Id="rId45" Type="http://schemas.openxmlformats.org/officeDocument/2006/relationships/slideLayout" Target="../slideLayouts/slideLayout106.xml"/><Relationship Id="rId53" Type="http://schemas.openxmlformats.org/officeDocument/2006/relationships/slideLayout" Target="../slideLayouts/slideLayout114.xml"/><Relationship Id="rId58" Type="http://schemas.openxmlformats.org/officeDocument/2006/relationships/slideLayout" Target="../slideLayouts/slideLayout119.xml"/><Relationship Id="rId6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43" Type="http://schemas.openxmlformats.org/officeDocument/2006/relationships/slideLayout" Target="../slideLayouts/slideLayout104.xml"/><Relationship Id="rId48" Type="http://schemas.openxmlformats.org/officeDocument/2006/relationships/slideLayout" Target="../slideLayouts/slideLayout109.xml"/><Relationship Id="rId56" Type="http://schemas.openxmlformats.org/officeDocument/2006/relationships/slideLayout" Target="../slideLayouts/slideLayout117.xml"/><Relationship Id="rId64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69.xml"/><Relationship Id="rId51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46" Type="http://schemas.openxmlformats.org/officeDocument/2006/relationships/slideLayout" Target="../slideLayouts/slideLayout107.xml"/><Relationship Id="rId59" Type="http://schemas.openxmlformats.org/officeDocument/2006/relationships/slideLayout" Target="../slideLayouts/slideLayout120.xml"/><Relationship Id="rId67" Type="http://schemas.openxmlformats.org/officeDocument/2006/relationships/theme" Target="../theme/theme3.xml"/><Relationship Id="rId20" Type="http://schemas.openxmlformats.org/officeDocument/2006/relationships/slideLayout" Target="../slideLayouts/slideLayout81.xml"/><Relationship Id="rId41" Type="http://schemas.openxmlformats.org/officeDocument/2006/relationships/slideLayout" Target="../slideLayouts/slideLayout102.xml"/><Relationship Id="rId54" Type="http://schemas.openxmlformats.org/officeDocument/2006/relationships/slideLayout" Target="../slideLayouts/slideLayout115.xml"/><Relationship Id="rId6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49" Type="http://schemas.openxmlformats.org/officeDocument/2006/relationships/slideLayout" Target="../slideLayouts/slideLayout110.xml"/><Relationship Id="rId57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92.xml"/><Relationship Id="rId44" Type="http://schemas.openxmlformats.org/officeDocument/2006/relationships/slideLayout" Target="../slideLayouts/slideLayout105.xml"/><Relationship Id="rId52" Type="http://schemas.openxmlformats.org/officeDocument/2006/relationships/slideLayout" Target="../slideLayouts/slideLayout113.xml"/><Relationship Id="rId60" Type="http://schemas.openxmlformats.org/officeDocument/2006/relationships/slideLayout" Target="../slideLayouts/slideLayout121.xml"/><Relationship Id="rId6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3"/>
          <p:cNvSpPr/>
          <p:nvPr userDrawn="1"/>
        </p:nvSpPr>
        <p:spPr>
          <a:xfrm>
            <a:off x="-677" y="-1"/>
            <a:ext cx="5474742" cy="5215169"/>
          </a:xfrm>
          <a:custGeom>
            <a:avLst/>
            <a:gdLst>
              <a:gd name="connsiteX0" fmla="*/ 0 w 3455876"/>
              <a:gd name="connsiteY0" fmla="*/ 0 h 5143500"/>
              <a:gd name="connsiteX1" fmla="*/ 3455876 w 3455876"/>
              <a:gd name="connsiteY1" fmla="*/ 0 h 5143500"/>
              <a:gd name="connsiteX2" fmla="*/ 3455876 w 3455876"/>
              <a:gd name="connsiteY2" fmla="*/ 5143500 h 5143500"/>
              <a:gd name="connsiteX3" fmla="*/ 0 w 3455876"/>
              <a:gd name="connsiteY3" fmla="*/ 5143500 h 5143500"/>
              <a:gd name="connsiteX4" fmla="*/ 0 w 3455876"/>
              <a:gd name="connsiteY4" fmla="*/ 0 h 5143500"/>
              <a:gd name="connsiteX0" fmla="*/ 0 w 4333837"/>
              <a:gd name="connsiteY0" fmla="*/ 0 h 5143500"/>
              <a:gd name="connsiteX1" fmla="*/ 3455876 w 4333837"/>
              <a:gd name="connsiteY1" fmla="*/ 0 h 5143500"/>
              <a:gd name="connsiteX2" fmla="*/ 4333837 w 4333837"/>
              <a:gd name="connsiteY2" fmla="*/ 5134978 h 5143500"/>
              <a:gd name="connsiteX3" fmla="*/ 0 w 4333837"/>
              <a:gd name="connsiteY3" fmla="*/ 5143500 h 5143500"/>
              <a:gd name="connsiteX4" fmla="*/ 0 w 4333837"/>
              <a:gd name="connsiteY4" fmla="*/ 0 h 5143500"/>
              <a:gd name="connsiteX0" fmla="*/ 0 w 4106057"/>
              <a:gd name="connsiteY0" fmla="*/ 0 h 5143500"/>
              <a:gd name="connsiteX1" fmla="*/ 3455876 w 4106057"/>
              <a:gd name="connsiteY1" fmla="*/ 0 h 5143500"/>
              <a:gd name="connsiteX2" fmla="*/ 4106057 w 4106057"/>
              <a:gd name="connsiteY2" fmla="*/ 3856366 h 5143500"/>
              <a:gd name="connsiteX3" fmla="*/ 0 w 4106057"/>
              <a:gd name="connsiteY3" fmla="*/ 5143500 h 5143500"/>
              <a:gd name="connsiteX4" fmla="*/ 0 w 4106057"/>
              <a:gd name="connsiteY4" fmla="*/ 0 h 5143500"/>
              <a:gd name="connsiteX0" fmla="*/ 0 w 4106057"/>
              <a:gd name="connsiteY0" fmla="*/ 0 h 3895821"/>
              <a:gd name="connsiteX1" fmla="*/ 3455876 w 4106057"/>
              <a:gd name="connsiteY1" fmla="*/ 0 h 3895821"/>
              <a:gd name="connsiteX2" fmla="*/ 4106057 w 4106057"/>
              <a:gd name="connsiteY2" fmla="*/ 3856366 h 3895821"/>
              <a:gd name="connsiteX3" fmla="*/ 0 w 4106057"/>
              <a:gd name="connsiteY3" fmla="*/ 3895821 h 3895821"/>
              <a:gd name="connsiteX4" fmla="*/ 0 w 4106057"/>
              <a:gd name="connsiteY4" fmla="*/ 0 h 389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6057" h="3895821">
                <a:moveTo>
                  <a:pt x="0" y="0"/>
                </a:moveTo>
                <a:lnTo>
                  <a:pt x="3455876" y="0"/>
                </a:lnTo>
                <a:lnTo>
                  <a:pt x="4106057" y="3856366"/>
                </a:lnTo>
                <a:lnTo>
                  <a:pt x="0" y="3895821"/>
                </a:lnTo>
                <a:lnTo>
                  <a:pt x="0" y="0"/>
                </a:lnTo>
                <a:close/>
              </a:path>
            </a:pathLst>
          </a:custGeom>
          <a:solidFill>
            <a:srgbClr val="0065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/>
            <a:endParaRPr lang="es-ES" sz="32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23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5" r:id="rId2"/>
    <p:sldLayoutId id="214748399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9972"/>
            <a:ext cx="777240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1"/>
            <a:ext cx="7772400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814963" y="4719816"/>
            <a:ext cx="139424" cy="246221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>
            <a:defPPr>
              <a:defRPr lang="en-US"/>
            </a:defPPr>
            <a:lvl1pPr algn="ctr" defTabSz="914400"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 lvl="0"/>
            <a:endParaRPr lang="en-US" sz="675" dirty="0"/>
          </a:p>
        </p:txBody>
      </p:sp>
      <p:cxnSp>
        <p:nvCxnSpPr>
          <p:cNvPr id="7" name="Conector recto 6"/>
          <p:cNvCxnSpPr/>
          <p:nvPr userDrawn="1"/>
        </p:nvCxnSpPr>
        <p:spPr>
          <a:xfrm flipV="1">
            <a:off x="0" y="4479962"/>
            <a:ext cx="9144000" cy="663538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80" y="4691248"/>
            <a:ext cx="1461966" cy="3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3961" r:id="rId58"/>
  </p:sldLayoutIdLst>
  <p:txStyles>
    <p:titleStyle>
      <a:lvl1pPr algn="ctr" defTabSz="685784" rtl="0" eaLnBrk="1" latinLnBrk="0" hangingPunct="1">
        <a:lnSpc>
          <a:spcPct val="86000"/>
        </a:lnSpc>
        <a:spcBef>
          <a:spcPct val="0"/>
        </a:spcBef>
        <a:buNone/>
        <a:defRPr sz="1575" kern="800" spc="-3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25" kern="800" spc="-8">
          <a:solidFill>
            <a:schemeClr val="tx1"/>
          </a:solidFill>
          <a:latin typeface="+mn-lt"/>
          <a:ea typeface="+mn-ea"/>
          <a:cs typeface="+mn-cs"/>
        </a:defRPr>
      </a:lvl1pPr>
      <a:lvl2pPr marL="258360" indent="-129776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900" kern="800">
          <a:solidFill>
            <a:schemeClr val="tx1"/>
          </a:solidFill>
          <a:latin typeface="+mn-lt"/>
          <a:ea typeface="+mn-ea"/>
          <a:cs typeface="+mn-cs"/>
        </a:defRPr>
      </a:lvl2pPr>
      <a:lvl3pPr marL="386944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>
          <a:solidFill>
            <a:schemeClr val="tx1"/>
          </a:solidFill>
          <a:latin typeface="+mn-lt"/>
          <a:ea typeface="+mn-ea"/>
          <a:cs typeface="+mn-cs"/>
        </a:defRPr>
      </a:lvl3pPr>
      <a:lvl4pPr marL="515528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900" kern="800">
          <a:solidFill>
            <a:schemeClr val="tx1"/>
          </a:solidFill>
          <a:latin typeface="+mn-lt"/>
          <a:ea typeface="+mn-ea"/>
          <a:cs typeface="+mn-cs"/>
        </a:defRPr>
      </a:lvl4pPr>
      <a:lvl5pPr marL="644113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900" kern="8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8075" y="565112"/>
            <a:ext cx="777240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740" y="1250876"/>
            <a:ext cx="7772400" cy="29804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Conector recto 6"/>
          <p:cNvCxnSpPr/>
          <p:nvPr userDrawn="1"/>
        </p:nvCxnSpPr>
        <p:spPr>
          <a:xfrm flipV="1">
            <a:off x="0" y="4479962"/>
            <a:ext cx="9144000" cy="66353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LOGO  calado blanco largo UIB HORIZONTAL .png"/>
          <p:cNvPicPr>
            <a:picLocks noChangeAspect="1"/>
          </p:cNvPicPr>
          <p:nvPr userDrawn="1"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80" y="4695986"/>
            <a:ext cx="1439652" cy="3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991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</p:sldLayoutIdLst>
  <p:txStyles>
    <p:titleStyle>
      <a:lvl1pPr algn="ctr" defTabSz="685784" rtl="0" eaLnBrk="1" latinLnBrk="0" hangingPunct="1">
        <a:lnSpc>
          <a:spcPct val="86000"/>
        </a:lnSpc>
        <a:spcBef>
          <a:spcPct val="0"/>
        </a:spcBef>
        <a:buNone/>
        <a:defRPr sz="1575" kern="800" spc="-3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28585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25" b="0" i="0" kern="800" spc="-8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58360" indent="-129776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900" b="0" i="0" kern="8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386944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b="0" i="0" kern="8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515528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900" b="0" i="0" kern="8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644113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900" b="0" i="0" kern="8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735796" y="2305723"/>
            <a:ext cx="5904656" cy="15261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685784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025" kern="800" spc="-3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es-ES" sz="2400" dirty="0"/>
              <a:t>El fondo documental de la </a:t>
            </a:r>
            <a:r>
              <a:rPr lang="es-ES" sz="2400" dirty="0" err="1"/>
              <a:t>Universitat</a:t>
            </a:r>
            <a:r>
              <a:rPr lang="es-ES" sz="2400" dirty="0"/>
              <a:t> </a:t>
            </a:r>
            <a:r>
              <a:rPr lang="es-ES" sz="2400" dirty="0" err="1"/>
              <a:t>Lul·liana</a:t>
            </a:r>
            <a:r>
              <a:rPr lang="es-ES" sz="2400" dirty="0"/>
              <a:t> i </a:t>
            </a:r>
            <a:r>
              <a:rPr lang="es-ES" sz="2400" dirty="0" err="1"/>
              <a:t>Literària</a:t>
            </a:r>
            <a:r>
              <a:rPr lang="es-ES" sz="2400" dirty="0"/>
              <a:t> de Mallorca (FULM) del Archivo Histórico de la UIB (1487-1895)</a:t>
            </a:r>
          </a:p>
          <a:p>
            <a:pPr algn="l"/>
            <a:endParaRPr lang="es-ES" sz="2000" b="1" dirty="0"/>
          </a:p>
          <a:p>
            <a:pPr algn="l"/>
            <a:endParaRPr lang="es-ES" sz="2000" b="1" dirty="0"/>
          </a:p>
          <a:p>
            <a:pPr algn="l"/>
            <a:endParaRPr lang="es-ES" sz="2000" b="1" dirty="0"/>
          </a:p>
          <a:p>
            <a:pPr algn="l"/>
            <a:endParaRPr lang="es-ES" sz="2000" b="1" dirty="0"/>
          </a:p>
          <a:p>
            <a:pPr algn="l"/>
            <a:r>
              <a:rPr lang="es-ES" sz="2000" b="1" dirty="0"/>
              <a:t>XXVIII Jornadas de Archivos Universitarios</a:t>
            </a:r>
          </a:p>
          <a:p>
            <a:pPr algn="l"/>
            <a:r>
              <a:rPr lang="es-ES" sz="2000" dirty="0"/>
              <a:t>Santander, 22 de septiembre de 2023</a:t>
            </a:r>
          </a:p>
          <a:p>
            <a:pPr algn="l"/>
            <a:endParaRPr lang="ca-ES" sz="2400" b="1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2411760" y="1347614"/>
            <a:ext cx="0" cy="15261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05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323528" y="663538"/>
            <a:ext cx="8352928" cy="324036"/>
          </a:xfrm>
          <a:prstGeom prst="rect">
            <a:avLst/>
          </a:prstGeom>
        </p:spPr>
        <p:txBody>
          <a:bodyPr/>
          <a:lstStyle>
            <a:lvl1pPr algn="ctr" defTabSz="685784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575" kern="800" spc="-3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b="1" dirty="0"/>
              <a:t>2.4. Digitalización, preservación digital y publicación</a:t>
            </a:r>
          </a:p>
          <a:p>
            <a:pPr marL="342900" indent="-342900" algn="l">
              <a:buAutoNum type="arabicParenR"/>
            </a:pPr>
            <a:endParaRPr lang="es-ES" sz="1800" b="1" dirty="0"/>
          </a:p>
          <a:p>
            <a:pPr marL="1066785" lvl="1" indent="-457200">
              <a:buFont typeface="Arial" pitchFamily="34" charset="0"/>
              <a:buChar char="•"/>
            </a:pPr>
            <a:r>
              <a:rPr lang="es-ES" sz="1800" dirty="0"/>
              <a:t>Escaneo </a:t>
            </a:r>
            <a:r>
              <a:rPr lang="es-ES" sz="1800" dirty="0">
                <a:latin typeface="Calibri"/>
              </a:rPr>
              <a:t>→</a:t>
            </a:r>
            <a:r>
              <a:rPr lang="es-ES" sz="1800" dirty="0"/>
              <a:t>archivo .</a:t>
            </a:r>
            <a:r>
              <a:rPr lang="es-ES" sz="1800" dirty="0" err="1"/>
              <a:t>tiff</a:t>
            </a:r>
            <a:r>
              <a:rPr lang="es-ES" sz="1800" dirty="0"/>
              <a:t>, preservado por la Unidad de Digitalización y Preservación Digital (UIB)</a:t>
            </a:r>
          </a:p>
          <a:p>
            <a:pPr marL="1066785" lvl="1" indent="-457200">
              <a:buFont typeface="Arial" pitchFamily="34" charset="0"/>
              <a:buChar char="•"/>
            </a:pPr>
            <a:endParaRPr lang="es-ES" sz="1800" dirty="0"/>
          </a:p>
          <a:p>
            <a:pPr marL="1066785" lvl="1" indent="-457200">
              <a:buFont typeface="Arial" pitchFamily="34" charset="0"/>
              <a:buChar char="•"/>
            </a:pPr>
            <a:r>
              <a:rPr lang="es-ES" sz="1800" dirty="0"/>
              <a:t>Conversión a archivo .</a:t>
            </a:r>
            <a:r>
              <a:rPr lang="es-ES" sz="1800" dirty="0" err="1"/>
              <a:t>pdf</a:t>
            </a:r>
            <a:endParaRPr lang="es-ES" sz="1800" dirty="0"/>
          </a:p>
          <a:p>
            <a:pPr marL="1066785" lvl="1" indent="-457200">
              <a:buFont typeface="Arial" pitchFamily="34" charset="0"/>
              <a:buChar char="•"/>
            </a:pPr>
            <a:endParaRPr lang="es-ES" sz="1800" dirty="0"/>
          </a:p>
          <a:p>
            <a:pPr marL="1066785" lvl="1" indent="-457200">
              <a:buFont typeface="Arial" pitchFamily="34" charset="0"/>
              <a:buChar char="•"/>
            </a:pPr>
            <a:r>
              <a:rPr lang="es-ES" sz="1800" dirty="0"/>
              <a:t>Publicación online en </a:t>
            </a:r>
            <a:r>
              <a:rPr lang="es-ES" sz="1800" dirty="0" err="1"/>
              <a:t>AToM</a:t>
            </a:r>
            <a:endParaRPr lang="es-ES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4" y="1963564"/>
            <a:ext cx="3055677" cy="23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0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735796" y="1491630"/>
            <a:ext cx="5904656" cy="15261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685784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025" kern="800" spc="-3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es-ES" sz="2400" dirty="0"/>
              <a:t>El fondo documental de la </a:t>
            </a:r>
            <a:r>
              <a:rPr lang="es-ES" sz="2400" dirty="0" err="1"/>
              <a:t>Universitat</a:t>
            </a:r>
            <a:r>
              <a:rPr lang="es-ES" sz="2400" dirty="0"/>
              <a:t> </a:t>
            </a:r>
            <a:r>
              <a:rPr lang="es-ES" sz="2400" dirty="0" err="1"/>
              <a:t>Lul·liana</a:t>
            </a:r>
            <a:r>
              <a:rPr lang="es-ES" sz="2400" dirty="0"/>
              <a:t> i </a:t>
            </a:r>
            <a:r>
              <a:rPr lang="es-ES" sz="2400" dirty="0" err="1"/>
              <a:t>Literària</a:t>
            </a:r>
            <a:r>
              <a:rPr lang="es-ES" sz="2400" dirty="0"/>
              <a:t> de Mallorca (FULM) del Archivo Histórico de la UIB (1487-1835)</a:t>
            </a:r>
          </a:p>
          <a:p>
            <a:pPr algn="l"/>
            <a:endParaRPr lang="es-ES" sz="2400" dirty="0"/>
          </a:p>
          <a:p>
            <a:pPr algn="l"/>
            <a:r>
              <a:rPr lang="es-ES" sz="2000" b="1" dirty="0"/>
              <a:t>3. Navegando por el catálogo digital</a:t>
            </a:r>
            <a:endParaRPr lang="es-ES" sz="2000" dirty="0"/>
          </a:p>
          <a:p>
            <a:pPr algn="l"/>
            <a:endParaRPr lang="ca-ES" sz="2400" b="1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2411760" y="1347614"/>
            <a:ext cx="0" cy="15261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46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31540" y="2031690"/>
            <a:ext cx="8229600" cy="857250"/>
          </a:xfrm>
        </p:spPr>
        <p:txBody>
          <a:bodyPr/>
          <a:lstStyle/>
          <a:p>
            <a:r>
              <a:rPr lang="es-ES" b="0" dirty="0"/>
              <a:t>www.arxiu-historic.uib.es</a:t>
            </a:r>
            <a:br>
              <a:rPr lang="es-ES" b="0" dirty="0"/>
            </a:br>
            <a:br>
              <a:rPr lang="es-ES" b="0" dirty="0"/>
            </a:br>
            <a:r>
              <a:rPr lang="es-ES" sz="2400" b="0" dirty="0"/>
              <a:t>miquel.amengual@uib.cat</a:t>
            </a:r>
            <a:endParaRPr lang="es-ES" b="0" dirty="0"/>
          </a:p>
        </p:txBody>
      </p:sp>
    </p:spTree>
    <p:extLst>
      <p:ext uri="{BB962C8B-B14F-4D97-AF65-F5344CB8AC3E}">
        <p14:creationId xmlns:p14="http://schemas.microsoft.com/office/powerpoint/2010/main" val="47236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735796" y="1477631"/>
            <a:ext cx="5904656" cy="15261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685784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025" kern="800" spc="-3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es-ES" sz="2400" dirty="0"/>
              <a:t>El fondo documental de la </a:t>
            </a:r>
            <a:r>
              <a:rPr lang="es-ES" sz="2400" dirty="0" err="1"/>
              <a:t>Universitat</a:t>
            </a:r>
            <a:r>
              <a:rPr lang="es-ES" sz="2400" dirty="0"/>
              <a:t> </a:t>
            </a:r>
            <a:r>
              <a:rPr lang="es-ES" sz="2400" dirty="0" err="1"/>
              <a:t>Lul·liana</a:t>
            </a:r>
            <a:r>
              <a:rPr lang="es-ES" sz="2400" dirty="0"/>
              <a:t> i </a:t>
            </a:r>
            <a:r>
              <a:rPr lang="es-ES" sz="2400" dirty="0" err="1"/>
              <a:t>Literària</a:t>
            </a:r>
            <a:r>
              <a:rPr lang="es-ES" sz="2400" dirty="0"/>
              <a:t> de Mallorca (FULM) del Archivo Histórico de la UIB (1487-1835)</a:t>
            </a:r>
          </a:p>
          <a:p>
            <a:pPr algn="l"/>
            <a:endParaRPr lang="es-ES" sz="2400" dirty="0"/>
          </a:p>
          <a:p>
            <a:pPr algn="l"/>
            <a:r>
              <a:rPr lang="es-ES" sz="2000" b="1" dirty="0"/>
              <a:t>1. Introducción</a:t>
            </a:r>
          </a:p>
          <a:p>
            <a:pPr algn="l"/>
            <a:endParaRPr lang="ca-ES" sz="2400" b="1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2411760" y="1347614"/>
            <a:ext cx="0" cy="15261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65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323528" y="663538"/>
            <a:ext cx="8352928" cy="324036"/>
          </a:xfrm>
          <a:prstGeom prst="rect">
            <a:avLst/>
          </a:prstGeom>
        </p:spPr>
        <p:txBody>
          <a:bodyPr/>
          <a:lstStyle>
            <a:lvl1pPr algn="ctr" defTabSz="685784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575" kern="800" spc="-3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b="1" dirty="0"/>
              <a:t>1.1. La universidad histórica de Mallorca</a:t>
            </a:r>
          </a:p>
          <a:p>
            <a:pPr marL="342900" indent="-342900" algn="l">
              <a:buAutoNum type="arabicParenR"/>
            </a:pPr>
            <a:endParaRPr lang="es-ES" sz="1800" b="1" dirty="0"/>
          </a:p>
          <a:p>
            <a:pPr marL="342900" indent="-342900" algn="l">
              <a:buAutoNum type="arabicParenR"/>
            </a:pPr>
            <a:endParaRPr lang="es-ES" sz="1800" b="1" dirty="0"/>
          </a:p>
          <a:p>
            <a:pPr marL="1066785" lvl="1" indent="-457200">
              <a:buFont typeface="Arial" pitchFamily="34" charset="0"/>
              <a:buChar char="•"/>
            </a:pPr>
            <a:r>
              <a:rPr lang="es-ES" sz="1800" dirty="0"/>
              <a:t>Estudios del </a:t>
            </a:r>
            <a:r>
              <a:rPr lang="es-ES" sz="1800" dirty="0" err="1"/>
              <a:t>dr.</a:t>
            </a:r>
            <a:r>
              <a:rPr lang="es-ES" sz="1800" dirty="0"/>
              <a:t> Rafael </a:t>
            </a:r>
            <a:r>
              <a:rPr lang="es-ES" sz="1800" dirty="0" err="1"/>
              <a:t>Ramis</a:t>
            </a:r>
            <a:r>
              <a:rPr lang="es-ES" sz="1800" dirty="0"/>
              <a:t> Barceló (2015, 2016, 2020, 2022…)</a:t>
            </a:r>
          </a:p>
          <a:p>
            <a:pPr marL="1066785" lvl="1" indent="-457200">
              <a:buFont typeface="Arial" pitchFamily="34" charset="0"/>
              <a:buChar char="•"/>
            </a:pPr>
            <a:endParaRPr lang="es-ES" sz="1800" dirty="0"/>
          </a:p>
          <a:p>
            <a:pPr marL="1066785" lvl="1" indent="-457200">
              <a:buFont typeface="Arial" pitchFamily="34" charset="0"/>
              <a:buChar char="•"/>
            </a:pPr>
            <a:r>
              <a:rPr lang="es-ES" sz="1800" dirty="0"/>
              <a:t>Influencia de la doctrina lulista en el devenir de la universidad en Mallorca</a:t>
            </a:r>
          </a:p>
          <a:p>
            <a:pPr marL="1066785" lvl="1" indent="-457200">
              <a:buFont typeface="Arial" pitchFamily="34" charset="0"/>
              <a:buChar char="•"/>
            </a:pPr>
            <a:endParaRPr lang="es-ES" sz="1800" dirty="0"/>
          </a:p>
          <a:p>
            <a:pPr marL="1066785" lvl="1" indent="-457200">
              <a:buFont typeface="Arial" pitchFamily="34" charset="0"/>
              <a:buChar char="•"/>
            </a:pPr>
            <a:r>
              <a:rPr lang="es-ES" sz="1800" dirty="0"/>
              <a:t>1483: Estudio General Luliano de Mallorca, sin privilegio pontificio y estudios incompletos</a:t>
            </a:r>
          </a:p>
          <a:p>
            <a:pPr lvl="1"/>
            <a:endParaRPr lang="es-ES" sz="1800" dirty="0"/>
          </a:p>
          <a:p>
            <a:pPr marL="342900" indent="-342900" algn="l">
              <a:buAutoNum type="arabicParenR"/>
            </a:pPr>
            <a:endParaRPr lang="es-ES" sz="1800" b="1" dirty="0"/>
          </a:p>
          <a:p>
            <a:pPr marL="342900" indent="-342900" algn="l">
              <a:buAutoNum type="arabicParenR"/>
            </a:pP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18545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323528" y="663538"/>
            <a:ext cx="8352928" cy="324036"/>
          </a:xfrm>
          <a:prstGeom prst="rect">
            <a:avLst/>
          </a:prstGeom>
        </p:spPr>
        <p:txBody>
          <a:bodyPr/>
          <a:lstStyle>
            <a:lvl1pPr algn="ctr" defTabSz="685784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575" kern="800" spc="-3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b="1" dirty="0"/>
              <a:t>1.1. La universidad histórica de Mallorca</a:t>
            </a:r>
          </a:p>
          <a:p>
            <a:pPr marL="342900" indent="-342900" algn="l">
              <a:buAutoNum type="arabicParenR"/>
            </a:pPr>
            <a:endParaRPr lang="es-ES" sz="1800" b="1" dirty="0"/>
          </a:p>
          <a:p>
            <a:pPr marL="342900" indent="-342900" algn="l">
              <a:buAutoNum type="arabicParenR"/>
            </a:pPr>
            <a:endParaRPr lang="es-ES" sz="1800" b="1" dirty="0"/>
          </a:p>
          <a:p>
            <a:pPr marL="1066785" lvl="1" indent="-457200">
              <a:buFont typeface="Arial" pitchFamily="34" charset="0"/>
              <a:buChar char="•"/>
            </a:pPr>
            <a:r>
              <a:rPr lang="es-ES" sz="1800" dirty="0"/>
              <a:t>1697: Estatutos de la Real y Pontificia Universidad Luliana y Literaria de Mallorca</a:t>
            </a:r>
          </a:p>
          <a:p>
            <a:pPr marL="1066785" lvl="1" indent="-457200">
              <a:buFont typeface="Arial" pitchFamily="34" charset="0"/>
              <a:buChar char="•"/>
            </a:pPr>
            <a:endParaRPr lang="es-ES" sz="1800" dirty="0"/>
          </a:p>
          <a:p>
            <a:pPr marL="1066785" lvl="1" indent="-457200">
              <a:buFont typeface="Arial" pitchFamily="34" charset="0"/>
              <a:buChar char="•"/>
            </a:pPr>
            <a:r>
              <a:rPr lang="es-ES" sz="1800" dirty="0"/>
              <a:t>Lucha por el mantenimiento de la doctrina y la nomenclatura luliana</a:t>
            </a:r>
          </a:p>
          <a:p>
            <a:pPr marL="1066785" lvl="1" indent="-457200">
              <a:buFont typeface="Arial" pitchFamily="34" charset="0"/>
              <a:buChar char="•"/>
            </a:pPr>
            <a:endParaRPr lang="es-ES" sz="1800" dirty="0"/>
          </a:p>
          <a:p>
            <a:pPr marL="1066785" lvl="1" indent="-457200">
              <a:buFont typeface="Arial" pitchFamily="34" charset="0"/>
              <a:buChar char="•"/>
            </a:pPr>
            <a:r>
              <a:rPr lang="es-ES" sz="1800" dirty="0"/>
              <a:t>1772: Cambio de nomenclatura -&gt; Universidad Literaria de Mallorca, momento de decadencia</a:t>
            </a:r>
          </a:p>
          <a:p>
            <a:pPr marL="1066785" lvl="1" indent="-457200">
              <a:buFont typeface="Arial" pitchFamily="34" charset="0"/>
              <a:buChar char="•"/>
            </a:pPr>
            <a:endParaRPr lang="es-ES" sz="1800" dirty="0"/>
          </a:p>
          <a:p>
            <a:pPr marL="1066785" lvl="1" indent="-457200">
              <a:buFont typeface="Arial" pitchFamily="34" charset="0"/>
              <a:buChar char="•"/>
            </a:pPr>
            <a:r>
              <a:rPr lang="es-ES" sz="1800" dirty="0"/>
              <a:t>28 de diciembre de 1829: Clausura de la Universidad por orden de Fernando VII</a:t>
            </a:r>
          </a:p>
          <a:p>
            <a:pPr marL="1066785" lvl="1" indent="-457200">
              <a:buFont typeface="Arial" pitchFamily="34" charset="0"/>
              <a:buChar char="•"/>
            </a:pPr>
            <a:endParaRPr lang="es-ES" sz="1800" dirty="0"/>
          </a:p>
          <a:p>
            <a:pPr lvl="1"/>
            <a:endParaRPr lang="es-ES" sz="1800" dirty="0"/>
          </a:p>
          <a:p>
            <a:pPr marL="342900" indent="-342900" algn="l">
              <a:buAutoNum type="arabicParenR"/>
            </a:pPr>
            <a:endParaRPr lang="es-ES" sz="1800" b="1" dirty="0"/>
          </a:p>
          <a:p>
            <a:pPr marL="342900" indent="-342900" algn="l">
              <a:buAutoNum type="arabicParenR"/>
            </a:pP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400020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735796" y="2017691"/>
            <a:ext cx="5904656" cy="15261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685784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025" kern="800" spc="-3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es-ES" sz="2400" dirty="0"/>
              <a:t>El fondo documental de la </a:t>
            </a:r>
            <a:r>
              <a:rPr lang="es-ES" sz="2400" dirty="0" err="1"/>
              <a:t>Universitat</a:t>
            </a:r>
            <a:r>
              <a:rPr lang="es-ES" sz="2400" dirty="0"/>
              <a:t> </a:t>
            </a:r>
            <a:r>
              <a:rPr lang="es-ES" sz="2400" dirty="0" err="1"/>
              <a:t>Lul·liana</a:t>
            </a:r>
            <a:r>
              <a:rPr lang="es-ES" sz="2400" dirty="0"/>
              <a:t> i </a:t>
            </a:r>
            <a:r>
              <a:rPr lang="es-ES" sz="2400" dirty="0" err="1"/>
              <a:t>Literària</a:t>
            </a:r>
            <a:r>
              <a:rPr lang="es-ES" sz="2400" dirty="0"/>
              <a:t> de Mallorca (FULM) del Archivo Histórico de la UIB (1487-1835)</a:t>
            </a:r>
          </a:p>
          <a:p>
            <a:pPr algn="l"/>
            <a:endParaRPr lang="es-ES" sz="2400" dirty="0"/>
          </a:p>
          <a:p>
            <a:pPr algn="l"/>
            <a:r>
              <a:rPr lang="es-ES" sz="2000" b="1" dirty="0"/>
              <a:t>2. Proceso de catalogación y digitalización</a:t>
            </a:r>
          </a:p>
          <a:p>
            <a:pPr algn="l"/>
            <a:endParaRPr lang="es-ES" sz="2000" b="1" dirty="0"/>
          </a:p>
          <a:p>
            <a:pPr algn="l"/>
            <a:endParaRPr lang="es-ES" sz="2000" b="1" dirty="0"/>
          </a:p>
          <a:p>
            <a:pPr algn="l"/>
            <a:endParaRPr lang="es-ES" sz="2000" b="1" dirty="0"/>
          </a:p>
          <a:p>
            <a:pPr algn="l"/>
            <a:endParaRPr lang="es-ES" sz="2000" b="1" dirty="0"/>
          </a:p>
          <a:p>
            <a:pPr algn="l"/>
            <a:endParaRPr lang="ca-ES" sz="2400" b="1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2411760" y="1347614"/>
            <a:ext cx="0" cy="15261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30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323528" y="663538"/>
            <a:ext cx="8352928" cy="324036"/>
          </a:xfrm>
          <a:prstGeom prst="rect">
            <a:avLst/>
          </a:prstGeom>
        </p:spPr>
        <p:txBody>
          <a:bodyPr/>
          <a:lstStyle>
            <a:lvl1pPr algn="ctr" defTabSz="685784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575" kern="800" spc="-3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b="1" dirty="0"/>
              <a:t>2.1. Historia archivística y antecedentes en la catalogación</a:t>
            </a:r>
          </a:p>
          <a:p>
            <a:pPr marL="342900" indent="-342900" algn="l">
              <a:buAutoNum type="arabicParenR"/>
            </a:pPr>
            <a:endParaRPr lang="es-ES" sz="1800" b="1" dirty="0"/>
          </a:p>
          <a:p>
            <a:pPr marL="342900" indent="-342900" algn="l">
              <a:buAutoNum type="arabicParenR"/>
            </a:pPr>
            <a:endParaRPr lang="es-ES" sz="1800" b="1" dirty="0"/>
          </a:p>
          <a:p>
            <a:pPr marL="1066785" lvl="1" indent="-457200">
              <a:buFont typeface="Arial" pitchFamily="34" charset="0"/>
              <a:buChar char="•"/>
            </a:pPr>
            <a:r>
              <a:rPr lang="es-ES" sz="1800" dirty="0"/>
              <a:t>Instituto Ramon Llull: Inventario de J. Lladó i Ferragut (1946)</a:t>
            </a:r>
          </a:p>
          <a:p>
            <a:pPr marL="1066785" lvl="1" indent="-457200">
              <a:buFont typeface="Arial" pitchFamily="34" charset="0"/>
              <a:buChar char="•"/>
            </a:pPr>
            <a:endParaRPr lang="es-ES" sz="1800" dirty="0"/>
          </a:p>
          <a:p>
            <a:pPr marL="1066785" lvl="1" indent="-457200">
              <a:buFont typeface="Arial" pitchFamily="34" charset="0"/>
              <a:buChar char="•"/>
            </a:pPr>
            <a:r>
              <a:rPr lang="es-ES" sz="1800" dirty="0"/>
              <a:t>1988: Traslado a la UIB -&gt; </a:t>
            </a:r>
            <a:r>
              <a:rPr lang="es-ES" sz="1800" dirty="0" err="1"/>
              <a:t>Orígen</a:t>
            </a:r>
            <a:r>
              <a:rPr lang="es-ES" sz="1800" dirty="0"/>
              <a:t> del Archivo Histórico</a:t>
            </a:r>
          </a:p>
          <a:p>
            <a:pPr marL="1066785" lvl="1" indent="-457200">
              <a:buFont typeface="Arial" pitchFamily="34" charset="0"/>
              <a:buChar char="•"/>
            </a:pPr>
            <a:endParaRPr lang="es-ES" sz="1800" dirty="0"/>
          </a:p>
          <a:p>
            <a:pPr marL="1066785" lvl="1" indent="-457200">
              <a:buFont typeface="Arial" pitchFamily="34" charset="0"/>
              <a:buChar char="•"/>
            </a:pPr>
            <a:r>
              <a:rPr lang="es-ES" sz="1800" dirty="0"/>
              <a:t>Tesis doctoral de M. Ángeles </a:t>
            </a:r>
            <a:r>
              <a:rPr lang="es-ES" sz="1800" dirty="0" err="1"/>
              <a:t>Longás</a:t>
            </a:r>
            <a:r>
              <a:rPr lang="es-ES" sz="1800" dirty="0"/>
              <a:t> (2014)</a:t>
            </a:r>
          </a:p>
          <a:p>
            <a:pPr lvl="1"/>
            <a:endParaRPr lang="es-ES" sz="1800" dirty="0"/>
          </a:p>
          <a:p>
            <a:pPr marL="342900" indent="-342900" algn="l">
              <a:buAutoNum type="arabicParenR"/>
            </a:pPr>
            <a:endParaRPr lang="es-ES" sz="1800" b="1" dirty="0"/>
          </a:p>
          <a:p>
            <a:pPr marL="342900" indent="-342900" algn="l">
              <a:buAutoNum type="arabicParenR"/>
            </a:pPr>
            <a:endParaRPr lang="es-ES" sz="1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3" y="2969786"/>
            <a:ext cx="1330466" cy="19422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92" y="2969786"/>
            <a:ext cx="1371696" cy="19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3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323528" y="663538"/>
            <a:ext cx="8352928" cy="324036"/>
          </a:xfrm>
          <a:prstGeom prst="rect">
            <a:avLst/>
          </a:prstGeom>
        </p:spPr>
        <p:txBody>
          <a:bodyPr/>
          <a:lstStyle>
            <a:lvl1pPr algn="ctr" defTabSz="685784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575" kern="800" spc="-3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b="1" dirty="0"/>
              <a:t>2.2. Catalogación a nivel de unidad documental</a:t>
            </a:r>
          </a:p>
          <a:p>
            <a:pPr marL="342900" indent="-342900" algn="l">
              <a:buAutoNum type="arabicParenR"/>
            </a:pPr>
            <a:endParaRPr lang="es-ES" sz="1800" b="1" dirty="0"/>
          </a:p>
          <a:p>
            <a:pPr marL="1066785" lvl="1" indent="-457200">
              <a:buFont typeface="Arial" pitchFamily="34" charset="0"/>
              <a:buChar char="•"/>
            </a:pPr>
            <a:endParaRPr lang="es-ES" sz="1800" b="1" dirty="0">
              <a:latin typeface="Calibri"/>
            </a:endParaRPr>
          </a:p>
          <a:p>
            <a:pPr marL="1066785" lvl="1" indent="-457200">
              <a:buFont typeface="Arial" pitchFamily="34" charset="0"/>
              <a:buChar char="•"/>
            </a:pPr>
            <a:r>
              <a:rPr lang="es-ES" sz="1800" dirty="0"/>
              <a:t>Inventariado completo del fondo:</a:t>
            </a:r>
          </a:p>
          <a:p>
            <a:pPr marL="1676370" lvl="2" indent="-457200">
              <a:buFont typeface="Arial" pitchFamily="34" charset="0"/>
              <a:buChar char="•"/>
            </a:pPr>
            <a:r>
              <a:rPr lang="es-ES" sz="1800" dirty="0"/>
              <a:t>890 unidades documentales (67 libros + 12.300 documentos)</a:t>
            </a:r>
          </a:p>
          <a:p>
            <a:pPr marL="1676370" lvl="2" indent="-457200">
              <a:buFont typeface="Arial" pitchFamily="34" charset="0"/>
              <a:buChar char="•"/>
            </a:pPr>
            <a:endParaRPr lang="es-ES" sz="1800" dirty="0"/>
          </a:p>
          <a:p>
            <a:pPr marL="1066785" lvl="1" indent="-457200">
              <a:buFont typeface="Arial" pitchFamily="34" charset="0"/>
              <a:buChar char="•"/>
            </a:pPr>
            <a:r>
              <a:rPr lang="es-ES" sz="1800" dirty="0"/>
              <a:t>Catalogación:</a:t>
            </a:r>
          </a:p>
          <a:p>
            <a:pPr marL="1676370" lvl="2" indent="-457200">
              <a:buFont typeface="Arial" pitchFamily="34" charset="0"/>
              <a:buChar char="•"/>
            </a:pPr>
            <a:r>
              <a:rPr lang="es-ES" sz="1800" dirty="0"/>
              <a:t>6 </a:t>
            </a:r>
            <a:r>
              <a:rPr lang="es-ES" sz="1800" dirty="0" err="1"/>
              <a:t>subfondos</a:t>
            </a:r>
            <a:r>
              <a:rPr lang="es-ES" sz="1800" dirty="0"/>
              <a:t> (</a:t>
            </a:r>
            <a:r>
              <a:rPr lang="es-ES" sz="1800" dirty="0" err="1"/>
              <a:t>ej</a:t>
            </a:r>
            <a:r>
              <a:rPr lang="es-ES" sz="1800" dirty="0"/>
              <a:t>: alumnos, cátedras, contabilidad, funcionamiento interno, actas de resoluciones, Colegio de Medicina)</a:t>
            </a:r>
          </a:p>
          <a:p>
            <a:pPr marL="1676370" lvl="2" indent="-457200">
              <a:buFont typeface="Arial" pitchFamily="34" charset="0"/>
              <a:buChar char="•"/>
            </a:pPr>
            <a:r>
              <a:rPr lang="es-ES" sz="1800" dirty="0"/>
              <a:t>50 series</a:t>
            </a:r>
          </a:p>
          <a:p>
            <a:pPr marL="1676370" lvl="2" indent="-457200">
              <a:buFont typeface="Arial" pitchFamily="34" charset="0"/>
              <a:buChar char="•"/>
            </a:pPr>
            <a:endParaRPr lang="es-ES" sz="1800" b="1" dirty="0">
              <a:latin typeface="Calibri"/>
            </a:endParaRPr>
          </a:p>
          <a:p>
            <a:pPr lvl="1"/>
            <a:endParaRPr lang="es-ES" sz="1800" dirty="0"/>
          </a:p>
          <a:p>
            <a:pPr marL="1066785" lvl="1" indent="-457200">
              <a:buFont typeface="Arial" pitchFamily="34" charset="0"/>
              <a:buChar char="•"/>
            </a:pPr>
            <a:endParaRPr lang="es-ES" sz="1800" dirty="0"/>
          </a:p>
          <a:p>
            <a:pPr marL="342900" indent="-342900" algn="l">
              <a:buAutoNum type="arabicParenR"/>
            </a:pP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195984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323528" y="663538"/>
            <a:ext cx="8352928" cy="324036"/>
          </a:xfrm>
          <a:prstGeom prst="rect">
            <a:avLst/>
          </a:prstGeom>
        </p:spPr>
        <p:txBody>
          <a:bodyPr/>
          <a:lstStyle>
            <a:lvl1pPr algn="ctr" defTabSz="685784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575" kern="800" spc="-3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b="1" dirty="0"/>
              <a:t>2.2. Catalogación a nivel de unidad documental</a:t>
            </a:r>
          </a:p>
          <a:p>
            <a:pPr marL="342900" indent="-342900" algn="l">
              <a:buAutoNum type="arabicParenR"/>
            </a:pPr>
            <a:endParaRPr lang="es-ES" sz="1800" b="1" dirty="0"/>
          </a:p>
          <a:p>
            <a:pPr lvl="1"/>
            <a:endParaRPr lang="es-ES" sz="1800" dirty="0"/>
          </a:p>
          <a:p>
            <a:pPr marL="1066785" lvl="1" indent="-457200">
              <a:buFont typeface="Arial" pitchFamily="34" charset="0"/>
              <a:buChar char="•"/>
            </a:pPr>
            <a:r>
              <a:rPr lang="es-ES" sz="1800" dirty="0"/>
              <a:t>Descripción básica siguiendo la norma ISAD(G): Cronología, institución productora, contenido, temas principales, persones principales</a:t>
            </a:r>
          </a:p>
          <a:p>
            <a:pPr marL="1066785" lvl="1" indent="-457200">
              <a:buFont typeface="Arial" pitchFamily="34" charset="0"/>
              <a:buChar char="•"/>
            </a:pPr>
            <a:endParaRPr lang="es-ES" sz="1800" dirty="0"/>
          </a:p>
          <a:p>
            <a:pPr marL="1066785" lvl="1" indent="-457200">
              <a:buFont typeface="Arial" pitchFamily="34" charset="0"/>
              <a:buChar char="•"/>
            </a:pPr>
            <a:r>
              <a:rPr lang="es-ES" sz="1800" dirty="0"/>
              <a:t>Enriquecimiento progresivo de les descripciones en </a:t>
            </a:r>
            <a:r>
              <a:rPr lang="es-ES" sz="1800" dirty="0" err="1"/>
              <a:t>AToM</a:t>
            </a:r>
            <a:endParaRPr lang="es-ES" sz="1800" dirty="0"/>
          </a:p>
          <a:p>
            <a:pPr marL="1066785" lvl="1" indent="-457200">
              <a:buFont typeface="Arial" pitchFamily="34" charset="0"/>
              <a:buChar char="•"/>
            </a:pPr>
            <a:endParaRPr lang="es-ES" sz="1800" dirty="0"/>
          </a:p>
          <a:p>
            <a:pPr marL="1066785" lvl="1" indent="-457200">
              <a:buFont typeface="Arial" pitchFamily="34" charset="0"/>
              <a:buChar char="•"/>
            </a:pPr>
            <a:endParaRPr lang="es-ES" sz="1800" dirty="0"/>
          </a:p>
          <a:p>
            <a:pPr marL="342900" indent="-342900" algn="l">
              <a:buAutoNum type="arabicParenR"/>
            </a:pP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192936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323528" y="663538"/>
            <a:ext cx="8352928" cy="324036"/>
          </a:xfrm>
          <a:prstGeom prst="rect">
            <a:avLst/>
          </a:prstGeom>
        </p:spPr>
        <p:txBody>
          <a:bodyPr/>
          <a:lstStyle>
            <a:lvl1pPr algn="ctr" defTabSz="685784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575" kern="800" spc="-3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b="1" dirty="0"/>
              <a:t>2.3. Preservación física del fondo</a:t>
            </a:r>
          </a:p>
          <a:p>
            <a:pPr marL="342900" indent="-342900" algn="l">
              <a:buAutoNum type="arabicParenR"/>
            </a:pPr>
            <a:endParaRPr lang="es-ES" sz="1800" b="1" dirty="0"/>
          </a:p>
          <a:p>
            <a:pPr marL="1066785" lvl="1" indent="-457200">
              <a:buFont typeface="Arial" pitchFamily="34" charset="0"/>
              <a:buChar char="•"/>
            </a:pPr>
            <a:r>
              <a:rPr lang="es-ES" sz="1800" dirty="0"/>
              <a:t>Almacenamiento en 102 archivadores libres de ácidos</a:t>
            </a:r>
          </a:p>
          <a:p>
            <a:pPr marL="1066785" lvl="1" indent="-457200">
              <a:buFont typeface="Arial" pitchFamily="34" charset="0"/>
              <a:buChar char="•"/>
            </a:pPr>
            <a:endParaRPr lang="es-ES" sz="1800" dirty="0"/>
          </a:p>
          <a:p>
            <a:pPr marL="1066785" lvl="1" indent="-457200">
              <a:buFont typeface="Arial" pitchFamily="34" charset="0"/>
              <a:buChar char="•"/>
            </a:pPr>
            <a:r>
              <a:rPr lang="es-ES" sz="1800" dirty="0"/>
              <a:t>Preservación según orden original -&gt; Identificación para facilitar recuperación (</a:t>
            </a:r>
            <a:r>
              <a:rPr lang="es-ES" sz="1800" dirty="0" err="1"/>
              <a:t>FULM_capsa_XXX</a:t>
            </a:r>
            <a:r>
              <a:rPr lang="es-ES" sz="1800" dirty="0"/>
              <a:t>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5" y="2823778"/>
            <a:ext cx="1215136" cy="16201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23778"/>
            <a:ext cx="1215135" cy="16201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2" y="2829866"/>
            <a:ext cx="1215136" cy="16201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08" y="2817865"/>
            <a:ext cx="1224136" cy="1632181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2195736" y="3579862"/>
            <a:ext cx="360040" cy="21602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 derecha 7"/>
          <p:cNvSpPr/>
          <p:nvPr/>
        </p:nvSpPr>
        <p:spPr>
          <a:xfrm>
            <a:off x="4463988" y="3579862"/>
            <a:ext cx="360040" cy="21602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echa derecha 8"/>
          <p:cNvSpPr/>
          <p:nvPr/>
        </p:nvSpPr>
        <p:spPr>
          <a:xfrm>
            <a:off x="6732240" y="3579862"/>
            <a:ext cx="360040" cy="21602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9667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Blue Lime">
      <a:dk1>
        <a:srgbClr val="57565A"/>
      </a:dk1>
      <a:lt1>
        <a:sysClr val="window" lastClr="FFFFFF"/>
      </a:lt1>
      <a:dk2>
        <a:srgbClr val="8DC928"/>
      </a:dk2>
      <a:lt2>
        <a:srgbClr val="ABD22A"/>
      </a:lt2>
      <a:accent1>
        <a:srgbClr val="2099D8"/>
      </a:accent1>
      <a:accent2>
        <a:srgbClr val="239CCE"/>
      </a:accent2>
      <a:accent3>
        <a:srgbClr val="27A6C2"/>
      </a:accent3>
      <a:accent4>
        <a:srgbClr val="25B7AB"/>
      </a:accent4>
      <a:accent5>
        <a:srgbClr val="5BBE77"/>
      </a:accent5>
      <a:accent6>
        <a:srgbClr val="7EC44E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i9_Blue Lime Dark">
      <a:dk1>
        <a:srgbClr val="FFFFFF"/>
      </a:dk1>
      <a:lt1>
        <a:srgbClr val="2B2B2D"/>
      </a:lt1>
      <a:dk2>
        <a:srgbClr val="8DC928"/>
      </a:dk2>
      <a:lt2>
        <a:srgbClr val="ABD22A"/>
      </a:lt2>
      <a:accent1>
        <a:srgbClr val="2099D8"/>
      </a:accent1>
      <a:accent2>
        <a:srgbClr val="239CCE"/>
      </a:accent2>
      <a:accent3>
        <a:srgbClr val="27A6C2"/>
      </a:accent3>
      <a:accent4>
        <a:srgbClr val="25B7AB"/>
      </a:accent4>
      <a:accent5>
        <a:srgbClr val="5BBE77"/>
      </a:accent5>
      <a:accent6>
        <a:srgbClr val="7EC44E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157546</TotalTime>
  <Words>449</Words>
  <Application>Microsoft Office PowerPoint</Application>
  <PresentationFormat>Presentación en pantalla (16:9)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Arial Unicode MS</vt:lpstr>
      <vt:lpstr>Calibri</vt:lpstr>
      <vt:lpstr>Open Sans</vt:lpstr>
      <vt:lpstr>Open Sans Light</vt:lpstr>
      <vt:lpstr>Diseño personalizado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www.arxiu-historic.uib.es  miquel.amengual@uib.cat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DO ANYTHING!</dc:title>
  <dc:subject/>
  <dc:creator/>
  <cp:keywords/>
  <dc:description/>
  <cp:lastModifiedBy>Miquel Amengual</cp:lastModifiedBy>
  <cp:revision>1664</cp:revision>
  <dcterms:created xsi:type="dcterms:W3CDTF">2014-10-08T23:03:32Z</dcterms:created>
  <dcterms:modified xsi:type="dcterms:W3CDTF">2023-09-22T05:31:37Z</dcterms:modified>
  <cp:category/>
</cp:coreProperties>
</file>